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Lst>
  <p:notesMasterIdLst>
    <p:notesMasterId r:id="rId3"/>
  </p:notesMasterIdLst>
  <p:sldSz cx="14630400" cy="8229600"/>
  <p:notesSz cx="8229600" cy="14630400"/>
  <p:embeddedFontLst>
    <p:embeddedFont>
      <p:font typeface="Petrona"/>
      <p:regular r:id="rId8"/>
    </p:embeddedFont>
    <p:embeddedFont>
      <p:font typeface="Petrona"/>
      <p:regular r:id="rId9"/>
    </p:embeddedFont>
    <p:embeddedFont>
      <p:font typeface="Petrona"/>
      <p:regular r:id="rId10"/>
    </p:embeddedFont>
    <p:embeddedFont>
      <p:font typeface="Petrona"/>
      <p:regular r:id="rId11"/>
    </p:embeddedFont>
    <p:embeddedFont>
      <p:font typeface="Inter"/>
      <p:regular r:id="rId12"/>
    </p:embeddedFont>
    <p:embeddedFont>
      <p:font typeface="Inter"/>
      <p:regular r:id="rId13"/>
    </p:embeddedFont>
    <p:embeddedFont>
      <p:font typeface="Inter"/>
      <p:regular r:id="rId14"/>
    </p:embeddedFont>
    <p:embeddedFont>
      <p:font typeface="Inter"/>
      <p:regular r:id="rId1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8" Type="http://schemas.openxmlformats.org/officeDocument/2006/relationships/font" Target="fonts/font1.fntdata"/><Relationship Id="rId9" Type="http://schemas.openxmlformats.org/officeDocument/2006/relationships/font" Target="fonts/font2.fntdata"/><Relationship Id="rId10" Type="http://schemas.openxmlformats.org/officeDocument/2006/relationships/font" Target="fonts/font3.fntdata"/><Relationship Id="rId11" Type="http://schemas.openxmlformats.org/officeDocument/2006/relationships/font" Target="fonts/font4.fntdata"/><Relationship Id="rId12" Type="http://schemas.openxmlformats.org/officeDocument/2006/relationships/font" Target="fonts/font5.fntdata"/><Relationship Id="rId13" Type="http://schemas.openxmlformats.org/officeDocument/2006/relationships/font" Target="fonts/font6.fntdata"/><Relationship Id="rId14" Type="http://schemas.openxmlformats.org/officeDocument/2006/relationships/font" Target="fonts/font7.fntdata"/><Relationship Id="rId15" Type="http://schemas.openxmlformats.org/officeDocument/2006/relationships/font" Target="fonts/font8.fntdata"/></Relationships>
</file>

<file path=ppt/media/>
</file>

<file path=ppt/media/image-1-1.png>
</file>

<file path=ppt/media/image-1002-1.png>
</file>

<file path=ppt/media/image-1002-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3402449" y="311825"/>
            <a:ext cx="5431631"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RCA.ai: AI-Powered Root Cause Analysis</a:t>
            </a:r>
            <a:endParaRPr lang="en-US" sz="2300" dirty="0"/>
          </a:p>
        </p:txBody>
      </p:sp>
      <p:sp>
        <p:nvSpPr>
          <p:cNvPr id="3" name="Text 1"/>
          <p:cNvSpPr/>
          <p:nvPr/>
        </p:nvSpPr>
        <p:spPr>
          <a:xfrm>
            <a:off x="3402449" y="797243"/>
            <a:ext cx="7825502"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In today's intricate software landscape, product complexity often leads to significant operational overhead. RCA.ai leverages advanced AI to transform incident resolution, drastically reducing the time spent on root cause analysis and accelerating your development cycles.</a:t>
            </a:r>
            <a:endParaRPr lang="en-US" sz="850" dirty="0"/>
          </a:p>
        </p:txBody>
      </p:sp>
      <p:sp>
        <p:nvSpPr>
          <p:cNvPr id="4" name="Text 2"/>
          <p:cNvSpPr/>
          <p:nvPr/>
        </p:nvSpPr>
        <p:spPr>
          <a:xfrm>
            <a:off x="3402449" y="2162651"/>
            <a:ext cx="2559010" cy="595313"/>
          </a:xfrm>
          <a:prstGeom prst="rect">
            <a:avLst/>
          </a:prstGeom>
          <a:noFill/>
          <a:ln/>
        </p:spPr>
        <p:txBody>
          <a:bodyPr wrap="square" lIns="0" tIns="0" rIns="0" bIns="0" rtlCol="0" anchor="t"/>
          <a:lstStyle/>
          <a:p>
            <a:pPr algn="l" indent="0" marL="0">
              <a:lnSpc>
                <a:spcPts val="2300"/>
              </a:lnSpc>
              <a:buNone/>
            </a:pPr>
            <a:r>
              <a:rPr lang="en-US" sz="1850" b="1" dirty="0">
                <a:solidFill>
                  <a:srgbClr val="000000"/>
                </a:solidFill>
                <a:latin typeface="Petrona Bold" pitchFamily="34" charset="0"/>
                <a:ea typeface="Petrona Bold" pitchFamily="34" charset="-122"/>
                <a:cs typeface="Petrona Bold" pitchFamily="34" charset="-120"/>
              </a:rPr>
              <a:t>The Challenge: Navigating Complexity</a:t>
            </a:r>
            <a:endParaRPr lang="en-US" sz="1850" dirty="0"/>
          </a:p>
        </p:txBody>
      </p:sp>
      <p:sp>
        <p:nvSpPr>
          <p:cNvPr id="5" name="Text 3"/>
          <p:cNvSpPr/>
          <p:nvPr/>
        </p:nvSpPr>
        <p:spPr>
          <a:xfrm>
            <a:off x="3402449" y="2814637"/>
            <a:ext cx="2559010" cy="1360970"/>
          </a:xfrm>
          <a:prstGeom prst="rect">
            <a:avLst/>
          </a:prstGeom>
          <a:noFill/>
          <a:ln/>
        </p:spPr>
        <p:txBody>
          <a:bodyPr wrap="square" lIns="0" tIns="0" rIns="0" bIns="0" rtlCol="0" anchor="t"/>
          <a:lstStyle/>
          <a:p>
            <a:pPr algn="l" marL="342900" indent="-342900">
              <a:lnSpc>
                <a:spcPts val="1050"/>
              </a:lnSpc>
              <a:buSzPct val="100000"/>
              <a:buChar char="•"/>
            </a:pPr>
            <a:r>
              <a:rPr lang="en-US" sz="850" b="1" dirty="0">
                <a:solidFill>
                  <a:srgbClr val="272525"/>
                </a:solidFill>
                <a:latin typeface="Inter" pitchFamily="34" charset="0"/>
                <a:ea typeface="Inter" pitchFamily="34" charset="-122"/>
                <a:cs typeface="Inter" pitchFamily="34" charset="-120"/>
              </a:rPr>
              <a:t>Product Complexity:</a:t>
            </a:r>
            <a:pPr algn="l" indent="0" marL="0">
              <a:lnSpc>
                <a:spcPts val="1050"/>
              </a:lnSpc>
              <a:buNone/>
            </a:pPr>
            <a:r>
              <a:rPr lang="en-US" sz="850" dirty="0">
                <a:solidFill>
                  <a:srgbClr val="272525"/>
                </a:solidFill>
                <a:latin typeface="Inter" pitchFamily="34" charset="0"/>
                <a:ea typeface="Inter" pitchFamily="34" charset="-122"/>
                <a:cs typeface="Inter" pitchFamily="34" charset="-120"/>
              </a:rPr>
              <a:t> 10+ Microservices generating over 200,000 log lines daily.</a:t>
            </a:r>
            <a:endParaRPr lang="en-US" sz="850" dirty="0"/>
          </a:p>
          <a:p>
            <a:pPr algn="l" marL="342900" indent="-342900">
              <a:lnSpc>
                <a:spcPts val="1050"/>
              </a:lnSpc>
              <a:buSzPct val="100000"/>
              <a:buChar char="•"/>
            </a:pPr>
            <a:r>
              <a:rPr lang="en-US" sz="850" b="1" dirty="0">
                <a:solidFill>
                  <a:srgbClr val="272525"/>
                </a:solidFill>
                <a:latin typeface="Inter" pitchFamily="34" charset="0"/>
                <a:ea typeface="Inter" pitchFamily="34" charset="-122"/>
                <a:cs typeface="Inter" pitchFamily="34" charset="-120"/>
              </a:rPr>
              <a:t>Dispersed Defects:</a:t>
            </a:r>
            <a:pPr algn="l" indent="0" marL="0">
              <a:lnSpc>
                <a:spcPts val="1050"/>
              </a:lnSpc>
              <a:buNone/>
            </a:pPr>
            <a:r>
              <a:rPr lang="en-US" sz="850" dirty="0">
                <a:solidFill>
                  <a:srgbClr val="272525"/>
                </a:solidFill>
                <a:latin typeface="Inter" pitchFamily="34" charset="0"/>
                <a:ea typeface="Inter" pitchFamily="34" charset="-122"/>
                <a:cs typeface="Inter" pitchFamily="34" charset="-120"/>
              </a:rPr>
              <a:t> Defects logged across multiple environments.</a:t>
            </a:r>
            <a:endParaRPr lang="en-US" sz="850" dirty="0"/>
          </a:p>
          <a:p>
            <a:pPr algn="l" marL="342900" indent="-342900">
              <a:lnSpc>
                <a:spcPts val="1050"/>
              </a:lnSpc>
              <a:buSzPct val="100000"/>
              <a:buChar char="•"/>
            </a:pPr>
            <a:r>
              <a:rPr lang="en-US" sz="850" b="1" dirty="0">
                <a:solidFill>
                  <a:srgbClr val="272525"/>
                </a:solidFill>
                <a:latin typeface="Inter" pitchFamily="34" charset="0"/>
                <a:ea typeface="Inter" pitchFamily="34" charset="-122"/>
                <a:cs typeface="Inter" pitchFamily="34" charset="-120"/>
              </a:rPr>
              <a:t>Time-Consuming Analysis:</a:t>
            </a:r>
            <a:pPr algn="l" indent="0" marL="0">
              <a:lnSpc>
                <a:spcPts val="1050"/>
              </a:lnSpc>
              <a:buNone/>
            </a:pPr>
            <a:r>
              <a:rPr lang="en-US" sz="850" dirty="0">
                <a:solidFill>
                  <a:srgbClr val="272525"/>
                </a:solidFill>
                <a:latin typeface="Inter" pitchFamily="34" charset="0"/>
                <a:ea typeface="Inter" pitchFamily="34" charset="-122"/>
                <a:cs typeface="Inter" pitchFamily="34" charset="-120"/>
              </a:rPr>
              <a:t> Manual log analysis can take hours to days.</a:t>
            </a:r>
            <a:endParaRPr lang="en-US" sz="850" dirty="0"/>
          </a:p>
          <a:p>
            <a:pPr algn="l" marL="342900" indent="-342900">
              <a:lnSpc>
                <a:spcPts val="1050"/>
              </a:lnSpc>
              <a:buSzPct val="100000"/>
              <a:buChar char="•"/>
            </a:pPr>
            <a:r>
              <a:rPr lang="en-US" sz="850" b="1" dirty="0">
                <a:solidFill>
                  <a:srgbClr val="272525"/>
                </a:solidFill>
                <a:latin typeface="Inter" pitchFamily="34" charset="0"/>
                <a:ea typeface="Inter" pitchFamily="34" charset="-122"/>
                <a:cs typeface="Inter" pitchFamily="34" charset="-120"/>
              </a:rPr>
              <a:t>Slow Resolution:</a:t>
            </a:r>
            <a:pPr algn="l" indent="0" marL="0">
              <a:lnSpc>
                <a:spcPts val="1050"/>
              </a:lnSpc>
              <a:buNone/>
            </a:pPr>
            <a:r>
              <a:rPr lang="en-US" sz="850" dirty="0">
                <a:solidFill>
                  <a:srgbClr val="272525"/>
                </a:solidFill>
                <a:latin typeface="Inter" pitchFamily="34" charset="0"/>
                <a:ea typeface="Inter" pitchFamily="34" charset="-122"/>
                <a:cs typeface="Inter" pitchFamily="34" charset="-120"/>
              </a:rPr>
              <a:t> Code analysis and fix suggestions add additional hours.</a:t>
            </a:r>
            <a:endParaRPr lang="en-US" sz="850" dirty="0"/>
          </a:p>
          <a:p>
            <a:pPr algn="l" marL="342900" indent="-342900">
              <a:lnSpc>
                <a:spcPts val="1050"/>
              </a:lnSpc>
              <a:buSzPct val="100000"/>
              <a:buChar char="•"/>
            </a:pPr>
            <a:r>
              <a:rPr lang="en-US" sz="850" b="1" dirty="0">
                <a:solidFill>
                  <a:srgbClr val="272525"/>
                </a:solidFill>
                <a:latin typeface="Inter" pitchFamily="34" charset="0"/>
                <a:ea typeface="Inter" pitchFamily="34" charset="-122"/>
                <a:cs typeface="Inter" pitchFamily="34" charset="-120"/>
              </a:rPr>
              <a:t>Delivery Delays:</a:t>
            </a:r>
            <a:pPr algn="l" indent="0" marL="0">
              <a:lnSpc>
                <a:spcPts val="1050"/>
              </a:lnSpc>
              <a:buNone/>
            </a:pPr>
            <a:r>
              <a:rPr lang="en-US" sz="850" dirty="0">
                <a:solidFill>
                  <a:srgbClr val="272525"/>
                </a:solidFill>
                <a:latin typeface="Inter" pitchFamily="34" charset="0"/>
                <a:ea typeface="Inter" pitchFamily="34" charset="-122"/>
                <a:cs typeface="Inter" pitchFamily="34" charset="-120"/>
              </a:rPr>
              <a:t> Production shakeout delays impact overall delivery timelines.</a:t>
            </a:r>
            <a:endParaRPr lang="en-US" sz="850" dirty="0"/>
          </a:p>
        </p:txBody>
      </p:sp>
      <p:pic>
        <p:nvPicPr>
          <p:cNvPr id="6" name="Image 0" descr="preencoded.png">    </p:cNvPr>
          <p:cNvPicPr>
            <a:picLocks noChangeAspect="1"/>
          </p:cNvPicPr>
          <p:nvPr/>
        </p:nvPicPr>
        <p:blipFill>
          <a:blip r:embed="rId1"/>
          <a:stretch>
            <a:fillRect/>
          </a:stretch>
        </p:blipFill>
        <p:spPr>
          <a:xfrm>
            <a:off x="6245781" y="1196816"/>
            <a:ext cx="4989671" cy="2784872"/>
          </a:xfrm>
          <a:prstGeom prst="rect">
            <a:avLst/>
          </a:prstGeom>
        </p:spPr>
      </p:pic>
      <p:sp>
        <p:nvSpPr>
          <p:cNvPr id="7" name="Text 4"/>
          <p:cNvSpPr/>
          <p:nvPr/>
        </p:nvSpPr>
        <p:spPr>
          <a:xfrm>
            <a:off x="6245781" y="4045387"/>
            <a:ext cx="2824163" cy="297656"/>
          </a:xfrm>
          <a:prstGeom prst="rect">
            <a:avLst/>
          </a:prstGeom>
          <a:noFill/>
          <a:ln/>
        </p:spPr>
        <p:txBody>
          <a:bodyPr wrap="none" lIns="0" tIns="0" rIns="0" bIns="0" rtlCol="0" anchor="t"/>
          <a:lstStyle/>
          <a:p>
            <a:pPr algn="l" indent="0" marL="0">
              <a:lnSpc>
                <a:spcPts val="2300"/>
              </a:lnSpc>
              <a:buNone/>
            </a:pPr>
            <a:r>
              <a:rPr lang="en-US" sz="1850" b="1" dirty="0">
                <a:solidFill>
                  <a:srgbClr val="000000"/>
                </a:solidFill>
                <a:latin typeface="Petrona Bold" pitchFamily="34" charset="0"/>
                <a:ea typeface="Petrona Bold" pitchFamily="34" charset="-122"/>
                <a:cs typeface="Petrona Bold" pitchFamily="34" charset="-120"/>
              </a:rPr>
              <a:t>Manual vs. AI-Driven RCA</a:t>
            </a:r>
            <a:endParaRPr lang="en-US" sz="1850" dirty="0"/>
          </a:p>
        </p:txBody>
      </p:sp>
      <p:sp>
        <p:nvSpPr>
          <p:cNvPr id="8" name="Shape 5"/>
          <p:cNvSpPr/>
          <p:nvPr/>
        </p:nvSpPr>
        <p:spPr>
          <a:xfrm>
            <a:off x="6245781" y="4327769"/>
            <a:ext cx="4989671" cy="453628"/>
          </a:xfrm>
          <a:prstGeom prst="roundRect">
            <a:avLst>
              <a:gd name="adj" fmla="val 10501"/>
            </a:avLst>
          </a:prstGeom>
          <a:noFill/>
          <a:ln w="7620">
            <a:solidFill>
              <a:srgbClr val="000000">
                <a:alpha val="8000"/>
              </a:srgbClr>
            </a:solidFill>
            <a:prstDash val="solid"/>
          </a:ln>
        </p:spPr>
      </p:sp>
      <p:sp>
        <p:nvSpPr>
          <p:cNvPr id="9" name="Shape 6"/>
          <p:cNvSpPr/>
          <p:nvPr/>
        </p:nvSpPr>
        <p:spPr>
          <a:xfrm>
            <a:off x="6253401" y="4335389"/>
            <a:ext cx="4974431" cy="219194"/>
          </a:xfrm>
          <a:prstGeom prst="rect">
            <a:avLst/>
          </a:prstGeom>
          <a:solidFill>
            <a:srgbClr val="FFFFFF">
              <a:alpha val="4000"/>
            </a:srgbClr>
          </a:solidFill>
          <a:ln/>
        </p:spPr>
      </p:sp>
      <p:sp>
        <p:nvSpPr>
          <p:cNvPr id="10" name="Text 7"/>
          <p:cNvSpPr/>
          <p:nvPr/>
        </p:nvSpPr>
        <p:spPr>
          <a:xfrm>
            <a:off x="6366748" y="4376942"/>
            <a:ext cx="2256711" cy="136088"/>
          </a:xfrm>
          <a:prstGeom prst="rect">
            <a:avLst/>
          </a:prstGeom>
          <a:noFill/>
          <a:ln/>
        </p:spPr>
        <p:txBody>
          <a:bodyPr wrap="non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Manual Process</a:t>
            </a:r>
            <a:endParaRPr lang="en-US" sz="850" dirty="0"/>
          </a:p>
        </p:txBody>
      </p:sp>
      <p:sp>
        <p:nvSpPr>
          <p:cNvPr id="11" name="Text 8"/>
          <p:cNvSpPr/>
          <p:nvPr/>
        </p:nvSpPr>
        <p:spPr>
          <a:xfrm>
            <a:off x="8857774" y="4376942"/>
            <a:ext cx="2256711" cy="136088"/>
          </a:xfrm>
          <a:prstGeom prst="rect">
            <a:avLst/>
          </a:prstGeom>
          <a:noFill/>
          <a:ln/>
        </p:spPr>
        <p:txBody>
          <a:bodyPr wrap="non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DAYS</a:t>
            </a:r>
            <a:endParaRPr lang="en-US" sz="850" dirty="0"/>
          </a:p>
        </p:txBody>
      </p:sp>
      <p:sp>
        <p:nvSpPr>
          <p:cNvPr id="12" name="Shape 9"/>
          <p:cNvSpPr/>
          <p:nvPr/>
        </p:nvSpPr>
        <p:spPr>
          <a:xfrm>
            <a:off x="6253401" y="4554584"/>
            <a:ext cx="4974431" cy="219194"/>
          </a:xfrm>
          <a:prstGeom prst="rect">
            <a:avLst/>
          </a:prstGeom>
          <a:solidFill>
            <a:srgbClr val="000000">
              <a:alpha val="4000"/>
            </a:srgbClr>
          </a:solidFill>
          <a:ln/>
        </p:spPr>
      </p:sp>
      <p:sp>
        <p:nvSpPr>
          <p:cNvPr id="13" name="Text 10"/>
          <p:cNvSpPr/>
          <p:nvPr/>
        </p:nvSpPr>
        <p:spPr>
          <a:xfrm>
            <a:off x="6366748" y="4596136"/>
            <a:ext cx="2256711" cy="136088"/>
          </a:xfrm>
          <a:prstGeom prst="rect">
            <a:avLst/>
          </a:prstGeom>
          <a:noFill/>
          <a:ln/>
        </p:spPr>
        <p:txBody>
          <a:bodyPr wrap="non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With RCA.ai</a:t>
            </a:r>
            <a:endParaRPr lang="en-US" sz="850" dirty="0"/>
          </a:p>
        </p:txBody>
      </p:sp>
      <p:sp>
        <p:nvSpPr>
          <p:cNvPr id="14" name="Text 11"/>
          <p:cNvSpPr/>
          <p:nvPr/>
        </p:nvSpPr>
        <p:spPr>
          <a:xfrm>
            <a:off x="8857774" y="4596136"/>
            <a:ext cx="2256711" cy="136088"/>
          </a:xfrm>
          <a:prstGeom prst="rect">
            <a:avLst/>
          </a:prstGeom>
          <a:noFill/>
          <a:ln/>
        </p:spPr>
        <p:txBody>
          <a:bodyPr wrap="non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MINUTES</a:t>
            </a:r>
            <a:endParaRPr lang="en-US" sz="850" dirty="0"/>
          </a:p>
        </p:txBody>
      </p:sp>
      <p:sp>
        <p:nvSpPr>
          <p:cNvPr id="15" name="Text 12"/>
          <p:cNvSpPr/>
          <p:nvPr/>
        </p:nvSpPr>
        <p:spPr>
          <a:xfrm>
            <a:off x="6245781" y="4845096"/>
            <a:ext cx="4989671"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RCA.ai slashes root cause analysis from days to minutes, allowing your teams to focus on innovation instead of endless debugging.</a:t>
            </a:r>
            <a:endParaRPr lang="en-US" sz="850" dirty="0"/>
          </a:p>
        </p:txBody>
      </p:sp>
      <p:sp>
        <p:nvSpPr>
          <p:cNvPr id="16" name="Shape 13"/>
          <p:cNvSpPr/>
          <p:nvPr/>
        </p:nvSpPr>
        <p:spPr>
          <a:xfrm>
            <a:off x="3402449" y="5288621"/>
            <a:ext cx="7825502" cy="21788"/>
          </a:xfrm>
          <a:prstGeom prst="rect">
            <a:avLst/>
          </a:prstGeom>
          <a:solidFill>
            <a:srgbClr val="272525">
              <a:alpha val="50000"/>
            </a:srgbClr>
          </a:solidFill>
          <a:ln/>
        </p:spPr>
      </p:sp>
      <p:sp>
        <p:nvSpPr>
          <p:cNvPr id="17" name="Text 14"/>
          <p:cNvSpPr/>
          <p:nvPr/>
        </p:nvSpPr>
        <p:spPr>
          <a:xfrm>
            <a:off x="3402449" y="5395403"/>
            <a:ext cx="5232083" cy="297656"/>
          </a:xfrm>
          <a:prstGeom prst="rect">
            <a:avLst/>
          </a:prstGeom>
          <a:noFill/>
          <a:ln/>
        </p:spPr>
        <p:txBody>
          <a:bodyPr wrap="none" lIns="0" tIns="0" rIns="0" bIns="0" rtlCol="0" anchor="t"/>
          <a:lstStyle/>
          <a:p>
            <a:pPr algn="l" indent="0" marL="0">
              <a:lnSpc>
                <a:spcPts val="2300"/>
              </a:lnSpc>
              <a:buNone/>
            </a:pPr>
            <a:r>
              <a:rPr lang="en-US" sz="1850" b="1" dirty="0">
                <a:solidFill>
                  <a:srgbClr val="000000"/>
                </a:solidFill>
                <a:latin typeface="Petrona Bold" pitchFamily="34" charset="0"/>
                <a:ea typeface="Petrona Bold" pitchFamily="34" charset="-122"/>
                <a:cs typeface="Petrona Bold" pitchFamily="34" charset="-120"/>
              </a:rPr>
              <a:t>Key Capabilities: Intelligent Incident Resolution</a:t>
            </a:r>
            <a:endParaRPr lang="en-US" sz="1850" dirty="0"/>
          </a:p>
        </p:txBody>
      </p:sp>
      <p:sp>
        <p:nvSpPr>
          <p:cNvPr id="18" name="Shape 15"/>
          <p:cNvSpPr/>
          <p:nvPr/>
        </p:nvSpPr>
        <p:spPr>
          <a:xfrm>
            <a:off x="3402449" y="5778070"/>
            <a:ext cx="7825502" cy="749260"/>
          </a:xfrm>
          <a:prstGeom prst="roundRect">
            <a:avLst>
              <a:gd name="adj" fmla="val 6357"/>
            </a:avLst>
          </a:prstGeom>
          <a:solidFill>
            <a:srgbClr val="FFFFFF">
              <a:alpha val="95000"/>
            </a:srgbClr>
          </a:solidFill>
          <a:ln w="15240">
            <a:solidFill>
              <a:srgbClr val="B2D4E5"/>
            </a:solidFill>
            <a:prstDash val="solid"/>
          </a:ln>
        </p:spPr>
      </p:sp>
      <p:sp>
        <p:nvSpPr>
          <p:cNvPr id="19" name="Shape 16"/>
          <p:cNvSpPr/>
          <p:nvPr/>
        </p:nvSpPr>
        <p:spPr>
          <a:xfrm>
            <a:off x="3417689" y="5793310"/>
            <a:ext cx="453628" cy="718780"/>
          </a:xfrm>
          <a:prstGeom prst="roundRect">
            <a:avLst>
              <a:gd name="adj" fmla="val 6469"/>
            </a:avLst>
          </a:prstGeom>
          <a:solidFill>
            <a:srgbClr val="CCEEFF"/>
          </a:solidFill>
          <a:ln/>
        </p:spPr>
      </p:sp>
      <p:sp>
        <p:nvSpPr>
          <p:cNvPr id="20" name="Text 17"/>
          <p:cNvSpPr/>
          <p:nvPr/>
        </p:nvSpPr>
        <p:spPr>
          <a:xfrm>
            <a:off x="3555683" y="6046318"/>
            <a:ext cx="170021" cy="212646"/>
          </a:xfrm>
          <a:prstGeom prst="rect">
            <a:avLst/>
          </a:prstGeom>
          <a:noFill/>
          <a:ln/>
        </p:spPr>
        <p:txBody>
          <a:bodyPr wrap="none" lIns="0" tIns="0" rIns="0" bIns="0" rtlCol="0" anchor="t"/>
          <a:lstStyle/>
          <a:p>
            <a:pPr algn="l" indent="0" marL="0">
              <a:lnSpc>
                <a:spcPts val="1300"/>
              </a:lnSpc>
              <a:buNone/>
            </a:pPr>
            <a:r>
              <a:rPr lang="en-US" sz="1300" b="1" dirty="0">
                <a:solidFill>
                  <a:srgbClr val="272525"/>
                </a:solidFill>
                <a:latin typeface="Petrona Bold" pitchFamily="34" charset="0"/>
                <a:ea typeface="Petrona Bold" pitchFamily="34" charset="-122"/>
                <a:cs typeface="Petrona Bold" pitchFamily="34" charset="-120"/>
              </a:rPr>
              <a:t>1</a:t>
            </a:r>
            <a:endParaRPr lang="en-US" sz="1300" dirty="0"/>
          </a:p>
        </p:txBody>
      </p:sp>
      <p:sp>
        <p:nvSpPr>
          <p:cNvPr id="21" name="Text 18"/>
          <p:cNvSpPr/>
          <p:nvPr/>
        </p:nvSpPr>
        <p:spPr>
          <a:xfrm>
            <a:off x="3927991" y="5906657"/>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272525"/>
                </a:solidFill>
                <a:latin typeface="Petrona Bold" pitchFamily="34" charset="0"/>
                <a:ea typeface="Petrona Bold" pitchFamily="34" charset="-122"/>
                <a:cs typeface="Petrona Bold" pitchFamily="34" charset="-120"/>
              </a:rPr>
              <a:t>Error Analysis</a:t>
            </a:r>
            <a:endParaRPr lang="en-US" sz="1150" dirty="0"/>
          </a:p>
        </p:txBody>
      </p:sp>
      <p:sp>
        <p:nvSpPr>
          <p:cNvPr id="22" name="Text 19"/>
          <p:cNvSpPr/>
          <p:nvPr/>
        </p:nvSpPr>
        <p:spPr>
          <a:xfrm>
            <a:off x="3927991" y="6126566"/>
            <a:ext cx="7171373"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Scan 1-2 days of errors across all microservices, intelligently grouping them into actionable incidents for a holistic view of your system's health.</a:t>
            </a:r>
            <a:endParaRPr lang="en-US" sz="850" dirty="0"/>
          </a:p>
        </p:txBody>
      </p:sp>
      <p:sp>
        <p:nvSpPr>
          <p:cNvPr id="23" name="Shape 20"/>
          <p:cNvSpPr/>
          <p:nvPr/>
        </p:nvSpPr>
        <p:spPr>
          <a:xfrm>
            <a:off x="3402449" y="6584004"/>
            <a:ext cx="7825502" cy="749260"/>
          </a:xfrm>
          <a:prstGeom prst="roundRect">
            <a:avLst>
              <a:gd name="adj" fmla="val 6357"/>
            </a:avLst>
          </a:prstGeom>
          <a:solidFill>
            <a:srgbClr val="FFFFFF">
              <a:alpha val="95000"/>
            </a:srgbClr>
          </a:solidFill>
          <a:ln w="15240">
            <a:solidFill>
              <a:srgbClr val="B2D4E5"/>
            </a:solidFill>
            <a:prstDash val="solid"/>
          </a:ln>
        </p:spPr>
      </p:sp>
      <p:sp>
        <p:nvSpPr>
          <p:cNvPr id="24" name="Shape 21"/>
          <p:cNvSpPr/>
          <p:nvPr/>
        </p:nvSpPr>
        <p:spPr>
          <a:xfrm>
            <a:off x="3417689" y="6599244"/>
            <a:ext cx="453628" cy="718780"/>
          </a:xfrm>
          <a:prstGeom prst="roundRect">
            <a:avLst>
              <a:gd name="adj" fmla="val 6469"/>
            </a:avLst>
          </a:prstGeom>
          <a:solidFill>
            <a:srgbClr val="CCEEFF"/>
          </a:solidFill>
          <a:ln/>
        </p:spPr>
      </p:sp>
      <p:sp>
        <p:nvSpPr>
          <p:cNvPr id="25" name="Text 22"/>
          <p:cNvSpPr/>
          <p:nvPr/>
        </p:nvSpPr>
        <p:spPr>
          <a:xfrm>
            <a:off x="3555683" y="6852252"/>
            <a:ext cx="170021" cy="212646"/>
          </a:xfrm>
          <a:prstGeom prst="rect">
            <a:avLst/>
          </a:prstGeom>
          <a:noFill/>
          <a:ln/>
        </p:spPr>
        <p:txBody>
          <a:bodyPr wrap="none" lIns="0" tIns="0" rIns="0" bIns="0" rtlCol="0" anchor="t"/>
          <a:lstStyle/>
          <a:p>
            <a:pPr algn="l" indent="0" marL="0">
              <a:lnSpc>
                <a:spcPts val="1300"/>
              </a:lnSpc>
              <a:buNone/>
            </a:pPr>
            <a:r>
              <a:rPr lang="en-US" sz="1300" b="1" dirty="0">
                <a:solidFill>
                  <a:srgbClr val="272525"/>
                </a:solidFill>
                <a:latin typeface="Petrona Bold" pitchFamily="34" charset="0"/>
                <a:ea typeface="Petrona Bold" pitchFamily="34" charset="-122"/>
                <a:cs typeface="Petrona Bold" pitchFamily="34" charset="-120"/>
              </a:rPr>
              <a:t>2</a:t>
            </a:r>
            <a:endParaRPr lang="en-US" sz="1300" dirty="0"/>
          </a:p>
        </p:txBody>
      </p:sp>
      <p:sp>
        <p:nvSpPr>
          <p:cNvPr id="26" name="Text 23"/>
          <p:cNvSpPr/>
          <p:nvPr/>
        </p:nvSpPr>
        <p:spPr>
          <a:xfrm>
            <a:off x="3927991" y="6712591"/>
            <a:ext cx="1631990" cy="185976"/>
          </a:xfrm>
          <a:prstGeom prst="rect">
            <a:avLst/>
          </a:prstGeom>
          <a:noFill/>
          <a:ln/>
        </p:spPr>
        <p:txBody>
          <a:bodyPr wrap="none" lIns="0" tIns="0" rIns="0" bIns="0" rtlCol="0" anchor="t"/>
          <a:lstStyle/>
          <a:p>
            <a:pPr algn="l" indent="0" marL="0">
              <a:lnSpc>
                <a:spcPts val="1450"/>
              </a:lnSpc>
              <a:buNone/>
            </a:pPr>
            <a:r>
              <a:rPr lang="en-US" sz="1150" b="1" dirty="0">
                <a:solidFill>
                  <a:srgbClr val="272525"/>
                </a:solidFill>
                <a:latin typeface="Petrona Bold" pitchFamily="34" charset="0"/>
                <a:ea typeface="Petrona Bold" pitchFamily="34" charset="-122"/>
                <a:cs typeface="Petrona Bold" pitchFamily="34" charset="-120"/>
              </a:rPr>
              <a:t>Unique ID Investigation</a:t>
            </a:r>
            <a:endParaRPr lang="en-US" sz="1150" dirty="0"/>
          </a:p>
        </p:txBody>
      </p:sp>
      <p:sp>
        <p:nvSpPr>
          <p:cNvPr id="27" name="Text 24"/>
          <p:cNvSpPr/>
          <p:nvPr/>
        </p:nvSpPr>
        <p:spPr>
          <a:xfrm>
            <a:off x="3927991" y="6932500"/>
            <a:ext cx="7171373"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Seamlessly integrate with existing workflows by entering unique IDs manually or extracting them directly from Rally and production defects, streamlining your investigation process.</a:t>
            </a:r>
            <a:endParaRPr lang="en-US" sz="850" dirty="0"/>
          </a:p>
        </p:txBody>
      </p:sp>
      <p:sp>
        <p:nvSpPr>
          <p:cNvPr id="28" name="Shape 25"/>
          <p:cNvSpPr/>
          <p:nvPr/>
        </p:nvSpPr>
        <p:spPr>
          <a:xfrm>
            <a:off x="3402449" y="7389938"/>
            <a:ext cx="7825502" cy="749260"/>
          </a:xfrm>
          <a:prstGeom prst="roundRect">
            <a:avLst>
              <a:gd name="adj" fmla="val 6357"/>
            </a:avLst>
          </a:prstGeom>
          <a:solidFill>
            <a:srgbClr val="FFFFFF">
              <a:alpha val="95000"/>
            </a:srgbClr>
          </a:solidFill>
          <a:ln w="15240">
            <a:solidFill>
              <a:srgbClr val="B2D4E5"/>
            </a:solidFill>
            <a:prstDash val="solid"/>
          </a:ln>
        </p:spPr>
      </p:sp>
      <p:sp>
        <p:nvSpPr>
          <p:cNvPr id="29" name="Shape 26"/>
          <p:cNvSpPr/>
          <p:nvPr/>
        </p:nvSpPr>
        <p:spPr>
          <a:xfrm>
            <a:off x="3417689" y="7405178"/>
            <a:ext cx="453628" cy="718780"/>
          </a:xfrm>
          <a:prstGeom prst="roundRect">
            <a:avLst>
              <a:gd name="adj" fmla="val 6469"/>
            </a:avLst>
          </a:prstGeom>
          <a:solidFill>
            <a:srgbClr val="CCEEFF"/>
          </a:solidFill>
          <a:ln/>
        </p:spPr>
      </p:sp>
      <p:sp>
        <p:nvSpPr>
          <p:cNvPr id="30" name="Text 27"/>
          <p:cNvSpPr/>
          <p:nvPr/>
        </p:nvSpPr>
        <p:spPr>
          <a:xfrm>
            <a:off x="3555683" y="7658186"/>
            <a:ext cx="170021" cy="212646"/>
          </a:xfrm>
          <a:prstGeom prst="rect">
            <a:avLst/>
          </a:prstGeom>
          <a:noFill/>
          <a:ln/>
        </p:spPr>
        <p:txBody>
          <a:bodyPr wrap="none" lIns="0" tIns="0" rIns="0" bIns="0" rtlCol="0" anchor="t"/>
          <a:lstStyle/>
          <a:p>
            <a:pPr algn="l" indent="0" marL="0">
              <a:lnSpc>
                <a:spcPts val="1300"/>
              </a:lnSpc>
              <a:buNone/>
            </a:pPr>
            <a:r>
              <a:rPr lang="en-US" sz="1300" b="1" dirty="0">
                <a:solidFill>
                  <a:srgbClr val="272525"/>
                </a:solidFill>
                <a:latin typeface="Petrona Bold" pitchFamily="34" charset="0"/>
                <a:ea typeface="Petrona Bold" pitchFamily="34" charset="-122"/>
                <a:cs typeface="Petrona Bold" pitchFamily="34" charset="-120"/>
              </a:rPr>
              <a:t>3</a:t>
            </a:r>
            <a:endParaRPr lang="en-US" sz="1300" dirty="0"/>
          </a:p>
        </p:txBody>
      </p:sp>
      <p:sp>
        <p:nvSpPr>
          <p:cNvPr id="31" name="Text 28"/>
          <p:cNvSpPr/>
          <p:nvPr/>
        </p:nvSpPr>
        <p:spPr>
          <a:xfrm>
            <a:off x="3927991" y="7518525"/>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272525"/>
                </a:solidFill>
                <a:latin typeface="Petrona Bold" pitchFamily="34" charset="0"/>
                <a:ea typeface="Petrona Bold" pitchFamily="34" charset="-122"/>
                <a:cs typeface="Petrona Bold" pitchFamily="34" charset="-120"/>
              </a:rPr>
              <a:t>Agentic AI Workflow</a:t>
            </a:r>
            <a:endParaRPr lang="en-US" sz="1150" dirty="0"/>
          </a:p>
        </p:txBody>
      </p:sp>
      <p:sp>
        <p:nvSpPr>
          <p:cNvPr id="32" name="Text 29"/>
          <p:cNvSpPr/>
          <p:nvPr/>
        </p:nvSpPr>
        <p:spPr>
          <a:xfrm>
            <a:off x="3927991" y="7738434"/>
            <a:ext cx="7171373"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Leverage a powerful, multi-stage AI workflow: from intelligent log analysis and precise issue detection to automated root cause identification and recommended fixes, all powered by a sophisticated AI agent.</a:t>
            </a:r>
            <a:endParaRPr lang="en-US" sz="850" dirty="0"/>
          </a:p>
        </p:txBody>
      </p:sp>
      <p:sp>
        <p:nvSpPr>
          <p:cNvPr id="33" name="Shape 30"/>
          <p:cNvSpPr/>
          <p:nvPr/>
        </p:nvSpPr>
        <p:spPr>
          <a:xfrm>
            <a:off x="3402449" y="8195872"/>
            <a:ext cx="7825502" cy="749260"/>
          </a:xfrm>
          <a:prstGeom prst="roundRect">
            <a:avLst>
              <a:gd name="adj" fmla="val 6357"/>
            </a:avLst>
          </a:prstGeom>
          <a:solidFill>
            <a:srgbClr val="FFFFFF">
              <a:alpha val="95000"/>
            </a:srgbClr>
          </a:solidFill>
          <a:ln w="15240">
            <a:solidFill>
              <a:srgbClr val="B2D4E5"/>
            </a:solidFill>
            <a:prstDash val="solid"/>
          </a:ln>
        </p:spPr>
      </p:sp>
      <p:sp>
        <p:nvSpPr>
          <p:cNvPr id="34" name="Shape 31"/>
          <p:cNvSpPr/>
          <p:nvPr/>
        </p:nvSpPr>
        <p:spPr>
          <a:xfrm>
            <a:off x="3417689" y="8211112"/>
            <a:ext cx="453628" cy="718780"/>
          </a:xfrm>
          <a:prstGeom prst="roundRect">
            <a:avLst>
              <a:gd name="adj" fmla="val 6469"/>
            </a:avLst>
          </a:prstGeom>
          <a:solidFill>
            <a:srgbClr val="CCEEFF"/>
          </a:solidFill>
          <a:ln/>
        </p:spPr>
      </p:sp>
      <p:sp>
        <p:nvSpPr>
          <p:cNvPr id="35" name="Text 32"/>
          <p:cNvSpPr/>
          <p:nvPr/>
        </p:nvSpPr>
        <p:spPr>
          <a:xfrm>
            <a:off x="3555683" y="8464120"/>
            <a:ext cx="170021" cy="212646"/>
          </a:xfrm>
          <a:prstGeom prst="rect">
            <a:avLst/>
          </a:prstGeom>
          <a:noFill/>
          <a:ln/>
        </p:spPr>
        <p:txBody>
          <a:bodyPr wrap="none" lIns="0" tIns="0" rIns="0" bIns="0" rtlCol="0" anchor="t"/>
          <a:lstStyle/>
          <a:p>
            <a:pPr algn="l" indent="0" marL="0">
              <a:lnSpc>
                <a:spcPts val="1300"/>
              </a:lnSpc>
              <a:buNone/>
            </a:pPr>
            <a:r>
              <a:rPr lang="en-US" sz="1300" b="1" dirty="0">
                <a:solidFill>
                  <a:srgbClr val="272525"/>
                </a:solidFill>
                <a:latin typeface="Petrona Bold" pitchFamily="34" charset="0"/>
                <a:ea typeface="Petrona Bold" pitchFamily="34" charset="-122"/>
                <a:cs typeface="Petrona Bold" pitchFamily="34" charset="-120"/>
              </a:rPr>
              <a:t>4</a:t>
            </a:r>
            <a:endParaRPr lang="en-US" sz="1300" dirty="0"/>
          </a:p>
        </p:txBody>
      </p:sp>
      <p:sp>
        <p:nvSpPr>
          <p:cNvPr id="36" name="Text 33"/>
          <p:cNvSpPr/>
          <p:nvPr/>
        </p:nvSpPr>
        <p:spPr>
          <a:xfrm>
            <a:off x="3927991" y="8324459"/>
            <a:ext cx="1585436" cy="185976"/>
          </a:xfrm>
          <a:prstGeom prst="rect">
            <a:avLst/>
          </a:prstGeom>
          <a:noFill/>
          <a:ln/>
        </p:spPr>
        <p:txBody>
          <a:bodyPr wrap="none" lIns="0" tIns="0" rIns="0" bIns="0" rtlCol="0" anchor="t"/>
          <a:lstStyle/>
          <a:p>
            <a:pPr algn="l" indent="0" marL="0">
              <a:lnSpc>
                <a:spcPts val="1450"/>
              </a:lnSpc>
              <a:buNone/>
            </a:pPr>
            <a:r>
              <a:rPr lang="en-US" sz="1150" b="1" dirty="0">
                <a:solidFill>
                  <a:srgbClr val="272525"/>
                </a:solidFill>
                <a:latin typeface="Petrona Bold" pitchFamily="34" charset="0"/>
                <a:ea typeface="Petrona Bold" pitchFamily="34" charset="-122"/>
                <a:cs typeface="Petrona Bold" pitchFamily="34" charset="-120"/>
              </a:rPr>
              <a:t>Comprehensive Output</a:t>
            </a:r>
            <a:endParaRPr lang="en-US" sz="1150" dirty="0"/>
          </a:p>
        </p:txBody>
      </p:sp>
      <p:sp>
        <p:nvSpPr>
          <p:cNvPr id="37" name="Text 34"/>
          <p:cNvSpPr/>
          <p:nvPr/>
        </p:nvSpPr>
        <p:spPr>
          <a:xfrm>
            <a:off x="3927991" y="8544368"/>
            <a:ext cx="7171373" cy="272177"/>
          </a:xfrm>
          <a:prstGeom prst="rect">
            <a:avLst/>
          </a:prstGeom>
          <a:noFill/>
          <a:ln/>
        </p:spPr>
        <p:txBody>
          <a:bodyPr wrap="square" lIns="0" tIns="0" rIns="0" bIns="0" rtlCol="0" anchor="t"/>
          <a:lstStyle/>
          <a:p>
            <a:pPr algn="l" indent="0" marL="0">
              <a:lnSpc>
                <a:spcPts val="1050"/>
              </a:lnSpc>
              <a:buNone/>
            </a:pPr>
            <a:r>
              <a:rPr lang="en-US" sz="850" dirty="0">
                <a:solidFill>
                  <a:srgbClr val="272525"/>
                </a:solidFill>
                <a:latin typeface="Inter" pitchFamily="34" charset="0"/>
                <a:ea typeface="Inter" pitchFamily="34" charset="-122"/>
                <a:cs typeface="Inter" pitchFamily="34" charset="-120"/>
              </a:rPr>
              <a:t>Receive a detailed RCA Report and a clear, actionable fix suggestion, empowering your team to resolve issues rapidly and prevent recurrence.</a:t>
            </a:r>
            <a:endParaRPr lang="en-US" sz="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Slide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2026-02-08T06:23:27Z</dcterms:created>
  <dcterms:modified xsi:type="dcterms:W3CDTF">2026-02-08T06:23:27Z</dcterms:modified>
</cp:coreProperties>
</file>